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5" r:id="rId2"/>
    <p:sldId id="318" r:id="rId3"/>
    <p:sldId id="326" r:id="rId4"/>
  </p:sldIdLst>
  <p:sldSz cx="9144000" cy="6858000" type="screen4x3"/>
  <p:notesSz cx="6648450" cy="98059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0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18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2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36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451" algn="l" defTabSz="91418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542" algn="l" defTabSz="91418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9632" algn="l" defTabSz="91418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6722" algn="l" defTabSz="91418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0FF"/>
    <a:srgbClr val="FF0000"/>
    <a:srgbClr val="000099"/>
    <a:srgbClr val="39F030"/>
    <a:srgbClr val="A9F81C"/>
    <a:srgbClr val="FF3300"/>
    <a:srgbClr val="FF5050"/>
    <a:srgbClr val="FF99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7" autoAdjust="0"/>
    <p:restoredTop sz="94643" autoAdjust="0"/>
  </p:normalViewPr>
  <p:slideViewPr>
    <p:cSldViewPr>
      <p:cViewPr>
        <p:scale>
          <a:sx n="107" d="100"/>
          <a:sy n="107" d="100"/>
        </p:scale>
        <p:origin x="-782" y="97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32" y="-84"/>
      </p:cViewPr>
      <p:guideLst>
        <p:guide orient="horz" pos="3089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48A2E59-9FBC-4259-A79E-CF016146D26C}" type="datetimeFigureOut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3125" y="735013"/>
            <a:ext cx="4902200" cy="367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5163" y="4657725"/>
            <a:ext cx="5318125" cy="4413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13863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550" y="9313863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4E9B550-F262-491A-A005-0874BFA95E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001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8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7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6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51" algn="l" defTabSz="9141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42" algn="l" defTabSz="9141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32" algn="l" defTabSz="9141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22" algn="l" defTabSz="9141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F97F8-AB79-408B-9FFD-1BED1630EF84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D2C2A-E98D-44EA-B31E-B44DFC01D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7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371AF-F4C4-4A6E-B2C5-68EB6FEF74CA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147B8-E14C-46CE-A73E-57B9B9DDA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99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6A61D-2494-4BF9-9322-1A3F4070E341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B240A-002D-4FE6-841B-ADEE14C9A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993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340"/>
            <a:ext cx="8229600" cy="114591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4286"/>
            <a:ext cx="8229600" cy="4537517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D5B09-642C-437E-A56C-296D4851F51E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812D1-E861-4B86-A476-548596EC6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97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DC961-C26E-4243-A122-9764A10D55B9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F0F98-B118-452B-936A-2E35D716E1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11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FA21A-9079-4617-805C-F8652A568059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28C2E-AC49-48D3-81F8-39B65A78B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46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DCF97-D9DC-4CC2-8873-E65D8BFBFB9D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D9C3F-0128-4451-9F21-2B5C9B3D65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68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26990-D2CD-4B58-99B0-0CDA97E1600F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BEA5F-B7D8-412D-9FA6-6449ECF2D0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4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8F38E-13E7-47BC-81A0-36087D01A58B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3B1A5-0F3C-40EB-ABA4-FC3704EB0C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54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736F-0686-40BF-9398-FA5B8BD64267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95D9-A044-4E03-A706-AE0F084D01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85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34AB-58E0-40F9-9A73-D310F6F892CB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A1BDD-2DBF-40B7-B2C3-459A036DB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8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90" indent="0">
              <a:buNone/>
              <a:defRPr sz="2800"/>
            </a:lvl2pPr>
            <a:lvl3pPr marL="914180" indent="0">
              <a:buNone/>
              <a:defRPr sz="2400"/>
            </a:lvl3pPr>
            <a:lvl4pPr marL="1371270" indent="0">
              <a:buNone/>
              <a:defRPr sz="2000"/>
            </a:lvl4pPr>
            <a:lvl5pPr marL="1828361" indent="0">
              <a:buNone/>
              <a:defRPr sz="2000"/>
            </a:lvl5pPr>
            <a:lvl6pPr marL="2285451" indent="0">
              <a:buNone/>
              <a:defRPr sz="2000"/>
            </a:lvl6pPr>
            <a:lvl7pPr marL="2742542" indent="0">
              <a:buNone/>
              <a:defRPr sz="2000"/>
            </a:lvl7pPr>
            <a:lvl8pPr marL="3199632" indent="0">
              <a:buNone/>
              <a:defRPr sz="2000"/>
            </a:lvl8pPr>
            <a:lvl9pPr marL="365672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6870E-40A4-46C6-8E54-18A24209CF17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26407-DCC8-4904-A0CD-F7134EBB2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09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66"/>
            </a:gs>
            <a:gs pos="10001">
              <a:srgbClr val="FFCC66"/>
            </a:gs>
            <a:gs pos="22000">
              <a:srgbClr val="5E88FE"/>
            </a:gs>
            <a:gs pos="100000">
              <a:srgbClr val="C0EDF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F0BC1-C442-429C-8710-6928E16A0C0F}" type="datetime1">
              <a:rPr lang="ru-RU"/>
              <a:pPr>
                <a:defRPr/>
              </a:pPr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1FCE52-9AB2-4D77-90CC-7B4AB3300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09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18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27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36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18" indent="-3428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72" indent="-28568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26" indent="-22854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16" indent="-22854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06" indent="-22854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96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6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78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68" indent="-228545" algn="l" defTabSz="9141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1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2" algn="l" defTabSz="9141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28600" y="1371600"/>
            <a:ext cx="1524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8" tIns="45710" rIns="91418" bIns="4571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1" name="Text Box 12"/>
          <p:cNvSpPr txBox="1">
            <a:spLocks noChangeArrowheads="1"/>
          </p:cNvSpPr>
          <p:nvPr/>
        </p:nvSpPr>
        <p:spPr bwMode="auto">
          <a:xfrm>
            <a:off x="0" y="1484786"/>
            <a:ext cx="9144000" cy="3231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10" rIns="91418" bIns="4571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4000" b="1" kern="0" dirty="0" smtClean="0">
                <a:latin typeface="Times New Roman" pitchFamily="18" charset="0"/>
                <a:cs typeface="Times New Roman" pitchFamily="18" charset="0"/>
              </a:rPr>
              <a:t>Предоставление государственных </a:t>
            </a:r>
            <a:r>
              <a:rPr lang="ru-RU" sz="4000" b="1" kern="0" dirty="0" smtClean="0">
                <a:latin typeface="Times New Roman" pitchFamily="18" charset="0"/>
                <a:cs typeface="Times New Roman" pitchFamily="18" charset="0"/>
              </a:rPr>
              <a:t>услуг </a:t>
            </a:r>
            <a:r>
              <a:rPr lang="ru-RU" sz="4000" b="1" kern="0" dirty="0" smtClean="0">
                <a:latin typeface="Times New Roman" pitchFamily="18" charset="0"/>
                <a:cs typeface="Times New Roman" pitchFamily="18" charset="0"/>
              </a:rPr>
              <a:t>по лицензированию деятельности в области пожарной безопасности</a:t>
            </a:r>
            <a:endParaRPr lang="ru-RU" sz="40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4000" b="1" kern="0" dirty="0" smtClean="0">
                <a:latin typeface="Times New Roman" pitchFamily="18" charset="0"/>
                <a:cs typeface="Times New Roman" pitchFamily="18" charset="0"/>
              </a:rPr>
              <a:t>в электронном </a:t>
            </a:r>
            <a:r>
              <a:rPr lang="ru-RU" sz="4000" b="1" kern="0" dirty="0" smtClean="0">
                <a:latin typeface="Times New Roman" pitchFamily="18" charset="0"/>
                <a:cs typeface="Times New Roman" pitchFamily="18" charset="0"/>
              </a:rPr>
              <a:t>виде</a:t>
            </a:r>
            <a:r>
              <a:rPr lang="ru-RU" alt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29" descr="Эмблема МЧ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43532"/>
            <a:ext cx="865187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pbs.twimg.com/media/DYywEPNU8AE-MzK.jpg:lar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" t="12728" r="64635" b="18710"/>
          <a:stretch/>
        </p:blipFill>
        <p:spPr bwMode="auto">
          <a:xfrm>
            <a:off x="8219069" y="43532"/>
            <a:ext cx="791245" cy="869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F1A12-DEAE-447B-8206-3BE1CE4CC735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01601" y="116632"/>
            <a:ext cx="8929688" cy="792088"/>
          </a:xfrm>
        </p:spPr>
        <p:txBody>
          <a:bodyPr/>
          <a:lstStyle/>
          <a:p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Правовые основания предоставления государственных услуг</a:t>
            </a:r>
            <a:b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в электронном виде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6379" y="1052736"/>
            <a:ext cx="8784976" cy="16561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476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1 августа 2021 г. по 1 июля 2022 г.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постановлением Правительства РФ от 30 июля 2020 г. № 1279 на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территории Российской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 проводится эксперимент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оптимизации и автоматизации процессов разрешительной деятельности, в том числе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лицензирования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6378" y="4820959"/>
            <a:ext cx="4087589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4762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по монтажу, техническому обслуживанию и ремонту средств обеспечения пожарной безопасности зданий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сооружений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04048" y="4820959"/>
            <a:ext cx="3977307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4762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Деятельность 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тушению пожаров в населенных пунктах, на производственных объектах и объектах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инфраструктуры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323528" y="3068960"/>
            <a:ext cx="8496944" cy="1440160"/>
          </a:xfrm>
          <a:prstGeom prst="downArrow">
            <a:avLst>
              <a:gd name="adj1" fmla="val 75209"/>
              <a:gd name="adj2" fmla="val 59425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рамках эксперимента МЧС России предоставляется государственная услуга по предоставлению лицензий на виды деятельности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Скругленный прямоугольник 69"/>
          <p:cNvSpPr/>
          <p:nvPr/>
        </p:nvSpPr>
        <p:spPr>
          <a:xfrm>
            <a:off x="1907704" y="2852936"/>
            <a:ext cx="5256584" cy="1080120"/>
          </a:xfrm>
          <a:prstGeom prst="roundRect">
            <a:avLst/>
          </a:prstGeom>
          <a:solidFill>
            <a:srgbClr val="FFFF66">
              <a:alpha val="6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Срок предоставления государственной услуги не более 30 рабочих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дней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(вместо 45 рабочих дней при подаче документов в традиционном виде 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F1A12-DEAE-447B-8206-3BE1CE4CC735}" type="slidenum">
              <a:rPr lang="ru-RU" smtClean="0"/>
              <a:pPr>
                <a:defRPr/>
              </a:pPr>
              <a:t>3</a:t>
            </a:fld>
            <a:endParaRPr lang="ru-RU" smtClean="0"/>
          </a:p>
        </p:txBody>
      </p:sp>
      <p:sp>
        <p:nvSpPr>
          <p:cNvPr id="32" name="Rectangle 5"/>
          <p:cNvSpPr txBox="1">
            <a:spLocks noGrp="1"/>
          </p:cNvSpPr>
          <p:nvPr>
            <p:ph type="title"/>
          </p:nvPr>
        </p:nvSpPr>
        <p:spPr>
          <a:xfrm>
            <a:off x="638820" y="129441"/>
            <a:ext cx="7872412" cy="496887"/>
          </a:xfrm>
        </p:spPr>
        <p:txBody>
          <a:bodyPr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Преимущества получения государственной услуги в электронной форме чере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 Единый порта государственных и муниципальных услуг</a:t>
            </a:r>
            <a:endParaRPr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235446" y="1264994"/>
            <a:ext cx="8720658" cy="14401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Picture 3" descr="C:\Users\obaranova\Downloads\MC90043394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8405" y="1531089"/>
            <a:ext cx="1232067" cy="96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TextBox 57"/>
          <p:cNvSpPr txBox="1"/>
          <p:nvPr/>
        </p:nvSpPr>
        <p:spPr>
          <a:xfrm>
            <a:off x="1711400" y="1619577"/>
            <a:ext cx="568863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Подача заявления о предоставлении государственной услуги и </a:t>
            </a:r>
          </a:p>
          <a:p>
            <a:pPr algn="ctr"/>
            <a:r>
              <a:rPr lang="ru-RU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формирование платежного документа на оплату государственной пошлины на </a:t>
            </a:r>
            <a:r>
              <a:rPr lang="ru-RU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едином </a:t>
            </a: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портале «</a:t>
            </a:r>
            <a:r>
              <a:rPr lang="ru-RU" sz="1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500" b="1" dirty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2051720" y="5541988"/>
            <a:ext cx="4968552" cy="983356"/>
          </a:xfrm>
          <a:prstGeom prst="roundRect">
            <a:avLst/>
          </a:prstGeom>
          <a:solidFill>
            <a:srgbClr val="FFFF66">
              <a:alpha val="8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 государственной услуги направляется  в личный кабинет заявителя на  едином портале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2095152" y="4206686"/>
            <a:ext cx="4896544" cy="1166530"/>
          </a:xfrm>
          <a:prstGeom prst="roundRect">
            <a:avLst/>
          </a:prstGeom>
          <a:solidFill>
            <a:srgbClr val="39F03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Оценка соответствия соискателя лицензии лицензионным требованиям в ходе выездной проверки</a:t>
            </a:r>
            <a:endParaRPr lang="ru-RU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pbs.twimg.com/media/DYywEPNU8AE-MzK.jpg:larg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" t="12728" r="64635" b="18710"/>
          <a:stretch/>
        </p:blipFill>
        <p:spPr bwMode="auto">
          <a:xfrm>
            <a:off x="468387" y="1431433"/>
            <a:ext cx="1007269" cy="110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47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6070</TotalTime>
  <Words>158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Правовые основания предоставления государственных услуг в электронном виде</vt:lpstr>
      <vt:lpstr>Преимущества получения государственной услуги в электронной форме через Единый порта государственных и муниципальных услуг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Взломщик</dc:creator>
  <cp:lastModifiedBy>gpn_gor</cp:lastModifiedBy>
  <cp:revision>646</cp:revision>
  <dcterms:created xsi:type="dcterms:W3CDTF">2011-03-24T08:11:01Z</dcterms:created>
  <dcterms:modified xsi:type="dcterms:W3CDTF">2021-11-08T04:29:50Z</dcterms:modified>
</cp:coreProperties>
</file>