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26" r:id="rId2"/>
    <p:sldId id="432" r:id="rId3"/>
    <p:sldId id="453" r:id="rId4"/>
    <p:sldId id="442" r:id="rId5"/>
    <p:sldId id="438" r:id="rId6"/>
    <p:sldId id="429" r:id="rId7"/>
    <p:sldId id="443" r:id="rId8"/>
    <p:sldId id="445" r:id="rId9"/>
    <p:sldId id="440" r:id="rId10"/>
    <p:sldId id="424" r:id="rId11"/>
    <p:sldId id="451" r:id="rId12"/>
    <p:sldId id="454" r:id="rId13"/>
    <p:sldId id="452" r:id="rId1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D71"/>
    <a:srgbClr val="CCFFCC"/>
    <a:srgbClr val="D67F00"/>
    <a:srgbClr val="993366"/>
    <a:srgbClr val="67CFAC"/>
    <a:srgbClr val="277D60"/>
    <a:srgbClr val="CC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9377" autoAdjust="0"/>
  </p:normalViewPr>
  <p:slideViewPr>
    <p:cSldViewPr>
      <p:cViewPr varScale="1">
        <p:scale>
          <a:sx n="86" d="100"/>
          <a:sy n="86" d="100"/>
        </p:scale>
        <p:origin x="144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65168FB-0691-408C-8EDC-3587CDCF9B25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BE86A8D-3F4C-4404-95E9-6E60187E7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C2C4D54-3F95-4755-BD55-AB50088B52B6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94DE01C-78A8-4BC8-A1D3-1CECAE82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C891-5978-4771-96EE-D7E0E26A1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8AF8-4F16-459B-801A-3069C2AF1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43C3-ED5C-4916-8415-3BE6592B8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00F4-DB4F-4D8C-80EF-F54B2E62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4674-BF5B-4237-AC9F-18D96E097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988B-3FFC-4D54-A03C-17781D74A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8266-882E-40F3-AE26-1D59038E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8FB2-D7C8-477D-881D-8DEA1C783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75D85-38AF-444E-87B6-526D37B1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10A36-5EA8-4D0E-A0D8-D689F9F4E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FA7B-0D15-4726-8943-7EBF3739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6914-9170-4975-90F4-812CDB24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BA3B-6483-4A73-8181-103BFDB94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481-8C0D-4945-9E8A-5C73AFDD8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CA59-ED02-4581-BA59-F1A5ECA4F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0A1F-D67E-44E8-AB12-BD3B86495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68B8F6-8B40-4ABC-903C-6D34EA751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51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ibpsa.ru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edufire37.ru/" TargetMode="Externa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type="title" idx="4294967295"/>
          </p:nvPr>
        </p:nvGraphicFramePr>
        <p:xfrm>
          <a:off x="8027988" y="115888"/>
          <a:ext cx="860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280400" imgH="5688360" progId="">
                  <p:embed/>
                </p:oleObj>
              </mc:Choice>
              <mc:Fallback>
                <p:oleObj name="CorelDRAW" r:id="rId2" imgW="4280400" imgH="56883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115888"/>
                        <a:ext cx="8604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56" descr="флаг МЧС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0"/>
            <a:ext cx="14033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713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tx1"/>
                </a:solidFill>
              </a:rPr>
              <a:t>ПОСТУПЛЕНИЕ В ВУЗЫ МЧС РОССИИ!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103675"/>
            <a:ext cx="8568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Главное управление МЧС России по Новосибирской области 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</a:rPr>
              <a:t>приглашает выпускников 11х классов для поступления 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</a:rPr>
              <a:t>в ВУЗы МЧС России на бюджетной основе!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</a:rPr>
              <a:t>За информацией обращаться: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</a:rPr>
              <a:t>г. Новосибирск, ул. Октябрьская, 80</a:t>
            </a:r>
          </a:p>
          <a:p>
            <a:pPr algn="ctr"/>
            <a:r>
              <a:rPr lang="ru-RU" sz="1800" dirty="0">
                <a:solidFill>
                  <a:srgbClr val="FFFF00"/>
                </a:solidFill>
              </a:rPr>
              <a:t>217-68-35</a:t>
            </a:r>
          </a:p>
          <a:p>
            <a:pPr algn="ctr"/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D:\ФОТОГРАФИИ\1. ГАРНИЗОН\IMG_6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12776"/>
            <a:ext cx="6984776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8027988" y="115888"/>
          <a:ext cx="860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280400" imgH="5688360" progId="">
                  <p:embed/>
                </p:oleObj>
              </mc:Choice>
              <mc:Fallback>
                <p:oleObj name="CorelDRAW" r:id="rId2" imgW="4280400" imgH="56883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115888"/>
                        <a:ext cx="8604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156" descr="флаг МЧС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0"/>
            <a:ext cx="14033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вступительных испытаний: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9784"/>
              </p:ext>
            </p:extLst>
          </p:nvPr>
        </p:nvGraphicFramePr>
        <p:xfrm>
          <a:off x="179512" y="620688"/>
          <a:ext cx="8964488" cy="4696842"/>
        </p:xfrm>
        <a:graphic>
          <a:graphicData uri="http://schemas.openxmlformats.org/drawingml/2006/table">
            <a:tbl>
              <a:tblPr/>
              <a:tblGrid>
                <a:gridCol w="194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5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Направление подготовки (специальность)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4779" marR="34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Перечень вступительных испытаний: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4779" marR="34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на базе среднего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общего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по результатам ЕГЭ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4779" marR="34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на базе среднего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профессионального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по результатам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вступительных испытаний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форма и перечень которых определяются академией самостоятельно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или по результатам ЕГЭ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4779" marR="34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Информационные системы и технологии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(бакалавриат, очно,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обучения -  4 года)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4779" marR="34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1. Русский язык;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2. Математика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- профиль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3. Физика или Информатика и ИКТ.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 на базе академии: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1. Математика (письменно);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2. Физическая подготовка (сдача нормативов). </a:t>
                      </a:r>
                    </a:p>
                  </a:txBody>
                  <a:tcPr marL="34779" marR="34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1. Математика прикладная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2. Русский 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3. Информационные технологии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 на базе академии: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1. Математика (письменно);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2. Физическая подготовка (сдача нормативов)</a:t>
                      </a:r>
                    </a:p>
                  </a:txBody>
                  <a:tcPr marL="34779" marR="34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592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Перечень нормативов по физической подготовке: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8242300" y="0"/>
          <a:ext cx="736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280400" imgH="5688360" progId="">
                  <p:embed/>
                </p:oleObj>
              </mc:Choice>
              <mc:Fallback>
                <p:oleObj name="CorelDRAW" r:id="rId2" imgW="4280400" imgH="5688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0"/>
                        <a:ext cx="7366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8678863" y="6021388"/>
            <a:ext cx="465137" cy="431800"/>
          </a:xfrm>
          <a:prstGeom prst="ellipse">
            <a:avLst/>
          </a:prstGeom>
          <a:solidFill>
            <a:srgbClr val="FF66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9314BF3-1593-4AB6-8C36-717637339755}" type="slidenum">
              <a:rPr 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268760"/>
            <a:ext cx="367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Бег на 100 м.;</a:t>
            </a: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Подтягивание на перекладине;</a:t>
            </a: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Бег на 3 000 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56490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rgbClr val="FFFF00"/>
                </a:solidFill>
              </a:rPr>
              <a:t>Минимальное количество баллов, 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</a:rPr>
              <a:t>подтверждающее успешное прохождение вступительного испытания: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645024"/>
            <a:ext cx="56019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Математика (профильный уровень) – 27 баллов,</a:t>
            </a: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Русский язык – 36 баллов,</a:t>
            </a: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Физика/информатика и ИКТ – 36/40 баллов,</a:t>
            </a: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Математика (письменно) – 27 баллов,</a:t>
            </a:r>
          </a:p>
          <a:p>
            <a:pPr marL="228600" indent="-228600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Физическая подготовка – 30 баллов.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5733256"/>
            <a:ext cx="4797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Наличие значка ГТО даёт дополнительный балл.</a:t>
            </a:r>
          </a:p>
        </p:txBody>
      </p:sp>
      <p:pic>
        <p:nvPicPr>
          <p:cNvPr id="9" name="Picture 156" descr="флаг МЧС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403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51241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По окончании вуза МЧС России выпускнику: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8242300" y="0"/>
          <a:ext cx="736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280400" imgH="5688360" progId="">
                  <p:embed/>
                </p:oleObj>
              </mc:Choice>
              <mc:Fallback>
                <p:oleObj name="CorelDRAW" r:id="rId2" imgW="4280400" imgH="5688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0"/>
                        <a:ext cx="7366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8678863" y="6021388"/>
            <a:ext cx="465137" cy="431800"/>
          </a:xfrm>
          <a:prstGeom prst="ellipse">
            <a:avLst/>
          </a:prstGeom>
          <a:solidFill>
            <a:srgbClr val="FF66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9314BF3-1593-4AB6-8C36-717637339755}" type="slidenum">
              <a:rPr 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222" y="4912520"/>
            <a:ext cx="82811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Присваивается специальное звание «лейтенант внутренней службы»;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Выплачивается подъёмное пособие;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Назначается на должность среднего начальствующего состава в </a:t>
            </a:r>
          </a:p>
          <a:p>
            <a:pPr marL="228600" indent="-228600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подразделения Главного управления МЧС России по Новосибирской области</a:t>
            </a:r>
          </a:p>
        </p:txBody>
      </p:sp>
      <p:pic>
        <p:nvPicPr>
          <p:cNvPr id="9" name="Picture 156" descr="флаг МЧС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403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5736" y="548680"/>
            <a:ext cx="525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Зачисленным</a:t>
            </a:r>
            <a:r>
              <a:rPr lang="ru-RU" sz="1800" dirty="0">
                <a:solidFill>
                  <a:srgbClr val="FFFF00"/>
                </a:solidFill>
              </a:rPr>
              <a:t> курсантам в ВУЗы МЧС России: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980728"/>
            <a:ext cx="7892353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 Выплачивается ежемесячное денежное довольствие в размере</a:t>
            </a:r>
          </a:p>
          <a:p>
            <a:pPr lvl="0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 от 17 до 33 тысяч рублей.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 Проживанием, питанием и обмундированием курсанты </a:t>
            </a:r>
          </a:p>
          <a:p>
            <a:pPr lvl="0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обеспечиваются бесплатно.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 Прохождение всех производственных и преддипломных практик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осуществляется в подразделениях комплектующего органа МЧС России.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Ежегодно предоставляется месячный летний каникулярный отпуск, а также двухнедельный зимний каникулярный отпуск.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8242300" y="0"/>
          <a:ext cx="736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280400" imgH="5688360" progId="">
                  <p:embed/>
                </p:oleObj>
              </mc:Choice>
              <mc:Fallback>
                <p:oleObj name="CorelDRAW" r:id="rId2" imgW="4280400" imgH="5688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0"/>
                        <a:ext cx="7366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8678863" y="6021388"/>
            <a:ext cx="465137" cy="431800"/>
          </a:xfrm>
          <a:prstGeom prst="ellipse">
            <a:avLst/>
          </a:prstGeom>
          <a:solidFill>
            <a:srgbClr val="FF66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9314BF3-1593-4AB6-8C36-717637339755}" type="slidenum">
              <a:rPr 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780928"/>
            <a:ext cx="7775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За подробной информацией обращаться: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г. Новосибирск, ул. Октябрьская, 80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Тел. </a:t>
            </a:r>
            <a:r>
              <a:rPr lang="ru-RU" sz="3200">
                <a:solidFill>
                  <a:schemeClr val="tx1"/>
                </a:solidFill>
              </a:rPr>
              <a:t>8(383)-217-68-35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" name="Picture 156" descr="флаг МЧС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403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827088" y="347027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000" b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32775" name="Picture 156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1403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8172450" y="0"/>
          <a:ext cx="7381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0"/>
                        <a:ext cx="738188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95536" y="760929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Современная система МЧС России – сложная и многоуровневая структура. Большая часть направлений деятельности использует самые современные достижения  науки и техники. Поэтому только хорошо подготовленные специалисты способны эффективно работать в структуре, где время спасения человека, имущества государственного и частного идет на минуты и на секунды. Структуре постоянно необходимы молодые, высококвалифицированные кадры.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СПАСАТЕЛИ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так в народе называют сотрудников МЧС.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Их работа трудная и опасная, требует хорошей физической подготовки, самообладания, способности принимать решения в считанные доли секунды. Борьба с опасной стихией, чрезвычайными ситуациями и техногенными авариями во все времена считалась делом мужественных и смелых людей.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" name="Picture 6" descr="D:\ФОТОГРАФИИ\1. ГАРНИЗОН\IMG_0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89040"/>
            <a:ext cx="4361856" cy="2907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827088" y="347027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000" b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32775" name="Picture 156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1403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8172450" y="0"/>
          <a:ext cx="7381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0"/>
                        <a:ext cx="738188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7544" y="1475493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В образовательные учреждения МЧС России принимаются граждане: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b="0" dirty="0">
                <a:solidFill>
                  <a:schemeClr val="tx1"/>
                </a:solidFill>
                <a:cs typeface="Times New Roman" pitchFamily="18" charset="0"/>
              </a:rPr>
              <a:t>в возрасте с 17 до 30 лет,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b="0" dirty="0">
                <a:solidFill>
                  <a:schemeClr val="tx1"/>
                </a:solidFill>
                <a:cs typeface="Times New Roman" pitchFamily="18" charset="0"/>
              </a:rPr>
              <a:t>ростом не ниже 170 см,</a:t>
            </a:r>
          </a:p>
          <a:p>
            <a:pPr lvl="0" indent="450850" algn="just">
              <a:buFontTx/>
              <a:buAutoNum type="arabicPeriod"/>
            </a:pPr>
            <a:r>
              <a:rPr lang="ru-RU" sz="2000" b="0" dirty="0">
                <a:solidFill>
                  <a:schemeClr val="tx1"/>
                </a:solidFill>
              </a:rPr>
              <a:t>признанные военными комиссариатами годными к службе в вооруженных силах РФ (категории А),</a:t>
            </a:r>
          </a:p>
          <a:p>
            <a:pPr lvl="0" indent="450850" algn="just">
              <a:buFontTx/>
              <a:buAutoNum type="arabicPeriod"/>
            </a:pPr>
            <a:r>
              <a:rPr lang="ru-RU" sz="2000" b="0" dirty="0">
                <a:solidFill>
                  <a:schemeClr val="tx1"/>
                </a:solidFill>
              </a:rPr>
              <a:t>успешно прошедшие военно-врачебную комиссию</a:t>
            </a:r>
            <a:r>
              <a:rPr lang="ru-RU" sz="1600" b="0" dirty="0">
                <a:solidFill>
                  <a:schemeClr val="tx1"/>
                </a:solidFill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27088" y="34702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0"/>
          </a:p>
        </p:txBody>
      </p:sp>
      <p:sp>
        <p:nvSpPr>
          <p:cNvPr id="7171" name="Oval 13"/>
          <p:cNvSpPr>
            <a:spLocks noChangeArrowheads="1"/>
          </p:cNvSpPr>
          <p:nvPr/>
        </p:nvSpPr>
        <p:spPr bwMode="auto">
          <a:xfrm>
            <a:off x="8678863" y="6381750"/>
            <a:ext cx="465137" cy="431800"/>
          </a:xfrm>
          <a:prstGeom prst="ellipse">
            <a:avLst/>
          </a:prstGeom>
          <a:solidFill>
            <a:srgbClr val="FF66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A3E6D6F0-1C33-404C-A91B-D5F159643B13}" type="slidenum">
              <a:rPr 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156" descr="флаг МЧС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4033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157"/>
          <p:cNvGraphicFramePr>
            <a:graphicFrameLocks noChangeAspect="1"/>
          </p:cNvGraphicFramePr>
          <p:nvPr/>
        </p:nvGraphicFramePr>
        <p:xfrm>
          <a:off x="8172450" y="0"/>
          <a:ext cx="7381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0"/>
                        <a:ext cx="738188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5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</a:t>
            </a:r>
            <a:endParaRPr lang="ru-RU" sz="9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дисциплинарных проступков</a:t>
            </a:r>
            <a:endParaRPr lang="ru-RU" sz="9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0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Rectangle 531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0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2719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ВУЗы МЧС России: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Сибирская пожарно-спасательная академия ГПС МЧС России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568952" cy="357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67544" y="55892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Адрес: </a:t>
            </a:r>
          </a:p>
          <a:p>
            <a:pPr lvl="0" algn="ctr" eaLnBrk="0" hangingPunct="0"/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ФГБОУ ВО «Сибирская пожарно-спасательная академия ГПС МЧС России» </a:t>
            </a:r>
          </a:p>
          <a:p>
            <a:pPr lvl="0" algn="ctr" eaLnBrk="0" hangingPunct="0"/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662972, г. Железногорск (Красноярский край), ул. Северная, д. 1</a:t>
            </a:r>
            <a:r>
              <a:rPr lang="ru-RU" sz="1600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Официальный сайт </a:t>
            </a:r>
            <a:r>
              <a:rPr lang="en-US" sz="1600" u="sng" dirty="0">
                <a:solidFill>
                  <a:schemeClr val="tx1"/>
                </a:solidFill>
                <a:cs typeface="Times New Roman" pitchFamily="18" charset="0"/>
                <a:hlinkClick r:id="rId6"/>
              </a:rPr>
              <a:t>www</a:t>
            </a:r>
            <a:r>
              <a:rPr lang="ru-RU" sz="1600" u="sng" dirty="0">
                <a:solidFill>
                  <a:schemeClr val="tx1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cs typeface="Times New Roman" pitchFamily="18" charset="0"/>
                <a:hlinkClick r:id="rId6"/>
              </a:rPr>
              <a:t>sibpsa</a:t>
            </a:r>
            <a:r>
              <a:rPr lang="ru-RU" sz="1600" u="sng" dirty="0">
                <a:solidFill>
                  <a:schemeClr val="tx1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cs typeface="Times New Roman" pitchFamily="18" charset="0"/>
                <a:hlinkClick r:id="rId6"/>
              </a:rPr>
              <a:t>ru</a:t>
            </a:r>
            <a:endParaRPr lang="ru-RU" sz="16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156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14033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8243888" y="0"/>
          <a:ext cx="7381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0"/>
                        <a:ext cx="73818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91672"/>
              </p:ext>
            </p:extLst>
          </p:nvPr>
        </p:nvGraphicFramePr>
        <p:xfrm>
          <a:off x="251520" y="1268760"/>
          <a:ext cx="8712967" cy="5252850"/>
        </p:xfrm>
        <a:graphic>
          <a:graphicData uri="http://schemas.openxmlformats.org/drawingml/2006/table">
            <a:tbl>
              <a:tblPr/>
              <a:tblGrid>
                <a:gridCol w="274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Специальность / направление подготовки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Вступительные испытания на базе среднего общего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Вступительные испытания на базе профессионального образования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0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20.05.01 Пожарная безопасность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(специалитет, очно, срок обучения – 5 лет)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20.03.01 Техносферная безопасность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(бакалавриат, очно, срок обучения -  4 года)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(ЕГЭ)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(письменно)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(ЕГЭ, профильный уровень)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 жизнедеятельности (письменно)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 (ЕГЭ) или информатика (ЕГЭ) (по выбору абитуриента)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 (письменно)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вступительные испытания: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(письменно)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подготовка (сдача нормативов)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692696"/>
            <a:ext cx="461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Перечень вступительных испытаний: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827088" y="347027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000" b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196" name="Picture 156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171450"/>
            <a:ext cx="14033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8405813" y="0"/>
          <a:ext cx="7381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0"/>
                        <a:ext cx="73818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250825" y="692150"/>
            <a:ext cx="87137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600">
              <a:solidFill>
                <a:schemeClr val="tx1"/>
              </a:solidFill>
            </a:endParaRPr>
          </a:p>
          <a:p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4" descr="🎓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152400" cy="1524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34778" y="255658"/>
            <a:ext cx="687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Санкт-Петербургский университет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Государственной противопожарной службы МЧС России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44389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5616" y="5589240"/>
            <a:ext cx="65835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ФГБОУ ВО «Санкт-Петербургский университет ГПС МЧС России»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196105, г. Санкт-Петербург, Московский проспект, д. 149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</a:rPr>
              <a:t>Официальный сайт </a:t>
            </a:r>
            <a:r>
              <a:rPr lang="en-US" sz="1600" dirty="0">
                <a:solidFill>
                  <a:schemeClr val="tx1"/>
                </a:solidFill>
              </a:rPr>
              <a:t>www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 err="1">
                <a:solidFill>
                  <a:schemeClr val="tx1"/>
                </a:solidFill>
              </a:rPr>
              <a:t>igps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 err="1">
                <a:solidFill>
                  <a:schemeClr val="tx1"/>
                </a:solidFill>
              </a:rPr>
              <a:t>ru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827088" y="34702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0"/>
          </a:p>
        </p:txBody>
      </p:sp>
      <p:sp>
        <p:nvSpPr>
          <p:cNvPr id="13315" name="Oval 13"/>
          <p:cNvSpPr>
            <a:spLocks noChangeArrowheads="1"/>
          </p:cNvSpPr>
          <p:nvPr/>
        </p:nvSpPr>
        <p:spPr bwMode="auto">
          <a:xfrm>
            <a:off x="8678863" y="6021388"/>
            <a:ext cx="465137" cy="431800"/>
          </a:xfrm>
          <a:prstGeom prst="ellipse">
            <a:avLst/>
          </a:prstGeom>
          <a:solidFill>
            <a:srgbClr val="FF66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9314BF3-1593-4AB6-8C36-717637339755}" type="slidenum">
              <a:rPr 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156" descr="флаг МЧС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403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8243888" y="0"/>
          <a:ext cx="7381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0"/>
                        <a:ext cx="73818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57024"/>
              </p:ext>
            </p:extLst>
          </p:nvPr>
        </p:nvGraphicFramePr>
        <p:xfrm>
          <a:off x="359024" y="3434173"/>
          <a:ext cx="8389440" cy="1867535"/>
        </p:xfrm>
        <a:graphic>
          <a:graphicData uri="http://schemas.openxmlformats.org/drawingml/2006/table">
            <a:tbl>
              <a:tblPr/>
              <a:tblGrid>
                <a:gridCol w="838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40.05.01 Правовое обеспечение национальной безопасности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(специалитет, очно, срок обучения - 5 лет),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40.05.03 Судебная экспертиза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(специалитет, очно, срок обучения - 5 лет),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563" marR="3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вступительных испытаний: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57083-8B7E-46F8-B1B0-711AC742E2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1075"/>
            <a:ext cx="4968552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9277"/>
              </p:ext>
            </p:extLst>
          </p:nvPr>
        </p:nvGraphicFramePr>
        <p:xfrm>
          <a:off x="179512" y="1502593"/>
          <a:ext cx="8784974" cy="4965192"/>
        </p:xfrm>
        <a:graphic>
          <a:graphicData uri="http://schemas.openxmlformats.org/drawingml/2006/table">
            <a:tbl>
              <a:tblPr/>
              <a:tblGrid>
                <a:gridCol w="143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2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направления подготовки (специальности)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Перечень вступительных испытаний в форме ЕГЭ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Перечень вступительных испытаний для поступающих на базе профессионального образования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вступительных испытаний установленных вузом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Перечень дополнительных вступительных испытаний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дополнительных вступительных испытаний установленных вузом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40.05.01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«Правовое обеспечение национальной безопасности»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История/ Информатика и информационно-коммуникативные технологии (ИКТ) (по выбору абитуриента)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Основы социально-правовых знаний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Русский язык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История Отечества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(тестирование)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(тестирование)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(тестирование)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подготовка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(контрольная работа)</a:t>
                      </a:r>
                      <a:b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(сдача нормативов)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40.05.03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«Судебная экспертиза»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История/Математика (профиль)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(по выбору абитуриента)</a:t>
                      </a: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Основы социально-правовых знаний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Русский язык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История Отечества</a:t>
                      </a: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(тестирование)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(тестирование)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(тестирование)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подготовка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(контрольная работа)</a:t>
                      </a:r>
                      <a:b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(сдача нормативов)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908720"/>
            <a:ext cx="864096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Calibri"/>
              </a:rPr>
              <a:t>Перечень вступительных испытаний:</a:t>
            </a:r>
          </a:p>
        </p:txBody>
      </p:sp>
      <p:pic>
        <p:nvPicPr>
          <p:cNvPr id="6" name="Picture 156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14033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01" name="Object 5"/>
          <p:cNvGraphicFramePr>
            <a:graphicFrameLocks noChangeAspect="1"/>
          </p:cNvGraphicFramePr>
          <p:nvPr/>
        </p:nvGraphicFramePr>
        <p:xfrm>
          <a:off x="8405813" y="0"/>
          <a:ext cx="7381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0"/>
                        <a:ext cx="73818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827088" y="347027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000" b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196" name="Picture 156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171450"/>
            <a:ext cx="14033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8405813" y="0"/>
          <a:ext cx="7381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0400" imgH="5688360" progId="">
                  <p:embed/>
                </p:oleObj>
              </mc:Choice>
              <mc:Fallback>
                <p:oleObj name="CorelDRAW" r:id="rId3" imgW="4280400" imgH="5688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0"/>
                        <a:ext cx="73818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250825" y="692150"/>
            <a:ext cx="87137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500">
              <a:solidFill>
                <a:schemeClr val="tx1"/>
              </a:solidFill>
            </a:endParaRPr>
          </a:p>
          <a:p>
            <a:pPr algn="just"/>
            <a:endParaRPr lang="ru-RU" sz="1600">
              <a:solidFill>
                <a:schemeClr val="tx1"/>
              </a:solidFill>
            </a:endParaRPr>
          </a:p>
          <a:p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025953" y="8910"/>
            <a:ext cx="68744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Академия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Государственной противопожарной службы МЧС России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(г. Москва)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407855" y="5712350"/>
            <a:ext cx="41854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ФГБОУ ВО «Академия ГПС МЧС России»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129366, г. Москва, </a:t>
            </a:r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ул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Б. Галушкина, д. 4</a:t>
            </a:r>
          </a:p>
          <a:p>
            <a:pPr algn="ctr" eaLnBrk="0" hangingPunct="0"/>
            <a:r>
              <a:rPr lang="ru-RU" sz="1600" b="0" dirty="0">
                <a:solidFill>
                  <a:schemeClr val="tx1"/>
                </a:solidFill>
              </a:rPr>
              <a:t>Официальный сайт </a:t>
            </a:r>
            <a:r>
              <a:rPr lang="en-US" sz="1600" b="0" u="sng" dirty="0">
                <a:solidFill>
                  <a:schemeClr val="tx1"/>
                </a:solidFill>
                <a:hlinkClick r:id="rId5"/>
              </a:rPr>
              <a:t>www</a:t>
            </a:r>
            <a:r>
              <a:rPr lang="ru-RU" sz="1600" b="0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600" b="0" u="sng" dirty="0" err="1">
                <a:solidFill>
                  <a:schemeClr val="tx1"/>
                </a:solidFill>
                <a:hlinkClick r:id="rId5"/>
              </a:rPr>
              <a:t>academygps</a:t>
            </a:r>
            <a:r>
              <a:rPr lang="ru-RU" sz="1600" b="0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600" b="0" u="sng" dirty="0" err="1">
                <a:solidFill>
                  <a:schemeClr val="tx1"/>
                </a:solidFill>
                <a:hlinkClick r:id="rId5"/>
              </a:rPr>
              <a:t>ru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EF7C05-3F4B-4510-A4EB-EE1710EDD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371600"/>
            <a:ext cx="7748786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5799</TotalTime>
  <Words>933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Wingdings</vt:lpstr>
      <vt:lpstr>Течение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Bo4arov_IAO</dc:creator>
  <cp:lastModifiedBy>user</cp:lastModifiedBy>
  <cp:revision>553</cp:revision>
  <dcterms:created xsi:type="dcterms:W3CDTF">2010-07-15T08:29:03Z</dcterms:created>
  <dcterms:modified xsi:type="dcterms:W3CDTF">2024-10-24T04:26:30Z</dcterms:modified>
</cp:coreProperties>
</file>